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sldIdLst>
    <p:sldId id="279" r:id="rId2"/>
    <p:sldId id="276" r:id="rId3"/>
    <p:sldId id="27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82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80" r:id="rId22"/>
    <p:sldId id="281" r:id="rId23"/>
    <p:sldId id="273" r:id="rId24"/>
    <p:sldId id="274" r:id="rId25"/>
    <p:sldId id="287" r:id="rId26"/>
    <p:sldId id="285" r:id="rId27"/>
    <p:sldId id="284" r:id="rId28"/>
    <p:sldId id="275" r:id="rId29"/>
    <p:sldId id="286" r:id="rId3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8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Títu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cxnSp>
        <p:nvCxnSpPr>
          <p:cNvPr id="8" name="Conector reto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spaço Reservado para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68033-4759-4D75-814C-84951FA1FA91}" type="datetimeFigureOut">
              <a:rPr lang="pt-BR" smtClean="0"/>
              <a:pPr/>
              <a:t>18/09/2017</a:t>
            </a:fld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6E20B1-9E8B-40A7-A809-3F155224ED6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68033-4759-4D75-814C-84951FA1FA91}" type="datetimeFigureOut">
              <a:rPr lang="pt-BR" smtClean="0"/>
              <a:pPr/>
              <a:t>18/09/2017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E20B1-9E8B-40A7-A809-3F155224ED6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68033-4759-4D75-814C-84951FA1FA91}" type="datetimeFigureOut">
              <a:rPr lang="pt-BR" smtClean="0"/>
              <a:pPr/>
              <a:t>18/09/2017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E20B1-9E8B-40A7-A809-3F155224ED6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C3AC589-B2E4-4736-920D-DA8DB36B939E}" type="slidenum">
              <a:rPr lang="pt-BR"/>
              <a:pPr/>
              <a:t>‹nº›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0B68033-4759-4D75-814C-84951FA1FA91}" type="datetimeFigureOut">
              <a:rPr lang="pt-BR" smtClean="0"/>
              <a:pPr/>
              <a:t>18/09/2017</a:t>
            </a:fld>
            <a:endParaRPr lang="pt-BR"/>
          </a:p>
        </p:txBody>
      </p:sp>
      <p:sp>
        <p:nvSpPr>
          <p:cNvPr id="15" name="Espaço Reservado para Número de Slid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D6E20B1-9E8B-40A7-A809-3F155224ED6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6" name="Espaço Reservado para Rodapé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68033-4759-4D75-814C-84951FA1FA91}" type="datetimeFigureOut">
              <a:rPr lang="pt-BR" smtClean="0"/>
              <a:pPr/>
              <a:t>18/09/2017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E20B1-9E8B-40A7-A809-3F155224ED6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68033-4759-4D75-814C-84951FA1FA91}" type="datetimeFigureOut">
              <a:rPr lang="pt-BR" smtClean="0"/>
              <a:pPr/>
              <a:t>18/09/2017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E20B1-9E8B-40A7-A809-3F155224ED6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E20B1-9E8B-40A7-A809-3F155224ED6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68033-4759-4D75-814C-84951FA1FA91}" type="datetimeFigureOut">
              <a:rPr lang="pt-BR" smtClean="0"/>
              <a:pPr/>
              <a:t>18/09/2017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2" name="Espaço Reservado para Conteúd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34" name="Espaço Reservado para Conteúd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cxnSp>
        <p:nvCxnSpPr>
          <p:cNvPr id="10" name="Conector reto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68033-4759-4D75-814C-84951FA1FA91}" type="datetimeFigureOut">
              <a:rPr lang="pt-BR" smtClean="0"/>
              <a:pPr/>
              <a:t>18/09/2017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E20B1-9E8B-40A7-A809-3F155224ED6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68033-4759-4D75-814C-84951FA1FA91}" type="datetimeFigureOut">
              <a:rPr lang="pt-BR" smtClean="0"/>
              <a:pPr/>
              <a:t>18/09/2017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E20B1-9E8B-40A7-A809-3F155224ED6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ço Reservado para Conteúd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1" name="Títu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0B68033-4759-4D75-814C-84951FA1FA91}" type="datetimeFigureOut">
              <a:rPr lang="pt-BR" smtClean="0"/>
              <a:pPr/>
              <a:t>18/09/2017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D6E20B1-9E8B-40A7-A809-3F155224ED6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68033-4759-4D75-814C-84951FA1FA91}" type="datetimeFigureOut">
              <a:rPr lang="pt-BR" smtClean="0"/>
              <a:pPr/>
              <a:t>18/09/2017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6E20B1-9E8B-40A7-A809-3F155224ED6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0B68033-4759-4D75-814C-84951FA1FA91}" type="datetimeFigureOut">
              <a:rPr lang="pt-BR" smtClean="0"/>
              <a:pPr/>
              <a:t>18/09/2017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D6E20B1-9E8B-40A7-A809-3F155224ED6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>
                <a:latin typeface="Arial Rounded MT Bold" pitchFamily="34" charset="0"/>
                <a:cs typeface="Arial" pitchFamily="34" charset="0"/>
              </a:rPr>
              <a:t>SÉRGIO QUEIROZ</a:t>
            </a:r>
          </a:p>
          <a:p>
            <a:r>
              <a:rPr lang="pt-BR" dirty="0" smtClean="0">
                <a:latin typeface="Arial Rounded MT Bold" pitchFamily="34" charset="0"/>
                <a:cs typeface="Arial" pitchFamily="34" charset="0"/>
              </a:rPr>
              <a:t>HOSPITAL </a:t>
            </a:r>
            <a:r>
              <a:rPr lang="pt-BR" dirty="0" smtClean="0">
                <a:latin typeface="Arial Rounded MT Bold" pitchFamily="34" charset="0"/>
                <a:cs typeface="Arial" pitchFamily="34" charset="0"/>
              </a:rPr>
              <a:t>ORTHOMEDCENTER</a:t>
            </a:r>
            <a:endParaRPr lang="pt-BR" dirty="0" smtClean="0"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SÍNDROME DO TÚNEL DO CARPO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6295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pt-BR" b="1" i="1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Etiologia:</a:t>
            </a:r>
          </a:p>
          <a:p>
            <a:pPr>
              <a:buFont typeface="Wingdings" pitchFamily="2" charset="2"/>
              <a:buChar char="Ø"/>
            </a:pPr>
            <a:r>
              <a:rPr lang="pt-BR" dirty="0">
                <a:latin typeface="Arial" pitchFamily="34" charset="0"/>
                <a:cs typeface="Arial" pitchFamily="34" charset="0"/>
              </a:rPr>
              <a:t>Inflamatória: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A.R.</a:t>
            </a:r>
            <a:r>
              <a:rPr lang="pt-BR" dirty="0">
                <a:latin typeface="Arial" pitchFamily="34" charset="0"/>
                <a:cs typeface="Arial" pitchFamily="34" charset="0"/>
              </a:rPr>
              <a:t>, gota       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Sinovite</a:t>
            </a:r>
            <a:r>
              <a:rPr lang="pt-BR" dirty="0">
                <a:latin typeface="Arial" pitchFamily="34" charset="0"/>
                <a:cs typeface="Arial" pitchFamily="34" charset="0"/>
              </a:rPr>
              <a:t>      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Pressão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dirty="0">
                <a:latin typeface="Arial" pitchFamily="34" charset="0"/>
                <a:cs typeface="Arial" pitchFamily="34" charset="0"/>
              </a:rPr>
              <a:t>Anomalias congênitas: m. anômalos, persistência</a:t>
            </a:r>
          </a:p>
          <a:p>
            <a:pPr>
              <a:buFont typeface="Wingdings" pitchFamily="2" charset="2"/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                                       art.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Mediana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Renal</a:t>
            </a:r>
            <a:r>
              <a:rPr lang="pt-BR" dirty="0">
                <a:latin typeface="Arial" pitchFamily="34" charset="0"/>
                <a:cs typeface="Arial" pitchFamily="34" charset="0"/>
              </a:rPr>
              <a:t>,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etc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dirty="0">
                <a:latin typeface="Arial" pitchFamily="34" charset="0"/>
                <a:cs typeface="Arial" pitchFamily="34" charset="0"/>
              </a:rPr>
              <a:t>Tumorais: lipomas, cistos,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neurofibromas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4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S. Túnel do carpo</a:t>
            </a:r>
          </a:p>
        </p:txBody>
      </p:sp>
      <p:sp>
        <p:nvSpPr>
          <p:cNvPr id="60420" name="AutoShape 4"/>
          <p:cNvSpPr>
            <a:spLocks noChangeArrowheads="1"/>
          </p:cNvSpPr>
          <p:nvPr/>
        </p:nvSpPr>
        <p:spPr bwMode="auto">
          <a:xfrm>
            <a:off x="4214810" y="2285992"/>
            <a:ext cx="617537" cy="125413"/>
          </a:xfrm>
          <a:prstGeom prst="rightArrow">
            <a:avLst>
              <a:gd name="adj1" fmla="val 50000"/>
              <a:gd name="adj2" fmla="val 123101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0421" name="AutoShape 5"/>
          <p:cNvSpPr>
            <a:spLocks noChangeArrowheads="1"/>
          </p:cNvSpPr>
          <p:nvPr/>
        </p:nvSpPr>
        <p:spPr bwMode="auto">
          <a:xfrm>
            <a:off x="6170628" y="2285992"/>
            <a:ext cx="615950" cy="125413"/>
          </a:xfrm>
          <a:prstGeom prst="rightArrow">
            <a:avLst>
              <a:gd name="adj1" fmla="val 50000"/>
              <a:gd name="adj2" fmla="val 122784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pt-BR" b="1" i="1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Etiologia:</a:t>
            </a:r>
          </a:p>
          <a:p>
            <a:pPr>
              <a:buFont typeface="Wingdings" pitchFamily="2" charset="2"/>
              <a:buChar char="Ø"/>
            </a:pPr>
            <a:r>
              <a:rPr lang="pt-BR" dirty="0">
                <a:latin typeface="Arial" pitchFamily="34" charset="0"/>
                <a:cs typeface="Arial" pitchFamily="34" charset="0"/>
              </a:rPr>
              <a:t>Traumática: Fraturas e luxações (hematomas, deformidade angular, imobilizações inadequadas, consolidação viciosa)</a:t>
            </a:r>
          </a:p>
          <a:p>
            <a:pPr>
              <a:buFont typeface="Wingdings" pitchFamily="2" charset="2"/>
              <a:buChar char="Ø"/>
            </a:pPr>
            <a:r>
              <a:rPr lang="pt-BR" dirty="0">
                <a:latin typeface="Arial" pitchFamily="34" charset="0"/>
                <a:cs typeface="Arial" pitchFamily="34" charset="0"/>
              </a:rPr>
              <a:t>Posturais, </a:t>
            </a:r>
            <a:r>
              <a:rPr lang="pt-B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esforços repetitivos</a:t>
            </a:r>
          </a:p>
          <a:p>
            <a:pPr>
              <a:buFont typeface="Wingdings" pitchFamily="2" charset="2"/>
              <a:buChar char="Ø"/>
            </a:pPr>
            <a:r>
              <a:rPr lang="pt-BR" dirty="0">
                <a:latin typeface="Arial" pitchFamily="34" charset="0"/>
                <a:cs typeface="Arial" pitchFamily="34" charset="0"/>
              </a:rPr>
              <a:t>Infecciosa: abscesso</a:t>
            </a:r>
          </a:p>
          <a:p>
            <a:pPr>
              <a:buFont typeface="Wingdings" pitchFamily="2" charset="2"/>
              <a:buChar char="Ø"/>
            </a:pPr>
            <a:r>
              <a:rPr lang="pt-BR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Idiopática</a:t>
            </a:r>
          </a:p>
          <a:p>
            <a:pPr>
              <a:buFont typeface="Wingdings" pitchFamily="2" charset="2"/>
              <a:buNone/>
            </a:pPr>
            <a:r>
              <a:rPr lang="pt-BR" dirty="0"/>
              <a:t>     </a:t>
            </a:r>
          </a:p>
        </p:txBody>
      </p:sp>
      <p:sp>
        <p:nvSpPr>
          <p:cNvPr id="614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S. Túnel do carpo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28596" y="285728"/>
            <a:ext cx="8001056" cy="13234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AFP 2009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Sep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;38(9):684-6.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Carpal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tunnel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syndrome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can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it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 work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related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condition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0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Conolly</a:t>
            </a:r>
            <a:r>
              <a:rPr lang="pt-BR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WB, </a:t>
            </a:r>
            <a:r>
              <a:rPr lang="pt-BR" sz="20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McKessar</a:t>
            </a:r>
            <a:r>
              <a:rPr lang="pt-BR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JH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Wales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Sydney Hospital,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New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South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Wales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14282" y="2500306"/>
            <a:ext cx="869340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“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Carpal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tunnel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syndrome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is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mostly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constitutional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and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due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to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intrinsic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factors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such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as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genetics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body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weight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and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endocrine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and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rheumatoid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disease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Extrinsic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and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work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related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factors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such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as forces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applied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to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wrist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and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working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in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cold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temperatures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and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with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vibrating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equipment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.”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043890" cy="4572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pt-BR" b="1" i="1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Diagnóstico:</a:t>
            </a:r>
          </a:p>
          <a:p>
            <a:pPr>
              <a:buFont typeface="Wingdings" pitchFamily="2" charset="2"/>
              <a:buNone/>
            </a:pPr>
            <a:endParaRPr lang="pt-BR" b="1" i="1" dirty="0">
              <a:solidFill>
                <a:srgbClr val="FFFF66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dirty="0">
                <a:latin typeface="Arial" pitchFamily="34" charset="0"/>
                <a:cs typeface="Arial" pitchFamily="34" charset="0"/>
              </a:rPr>
              <a:t> Inspeção: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Pode haver atrofia </a:t>
            </a:r>
            <a:r>
              <a:rPr lang="pt-BR" dirty="0">
                <a:latin typeface="Arial" pitchFamily="34" charset="0"/>
                <a:cs typeface="Arial" pitchFamily="34" charset="0"/>
              </a:rPr>
              <a:t>eminência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tenar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dirty="0">
                <a:latin typeface="Arial" pitchFamily="34" charset="0"/>
                <a:cs typeface="Arial" pitchFamily="34" charset="0"/>
              </a:rPr>
              <a:t> Teste sensibilidade </a:t>
            </a:r>
          </a:p>
          <a:p>
            <a:pPr>
              <a:buFont typeface="Wingdings" pitchFamily="2" charset="2"/>
              <a:buChar char="Ø"/>
            </a:pPr>
            <a:r>
              <a:rPr lang="pt-BR" dirty="0">
                <a:latin typeface="Arial" pitchFamily="34" charset="0"/>
                <a:cs typeface="Arial" pitchFamily="34" charset="0"/>
              </a:rPr>
              <a:t>Testes irritativos n. mediano: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Tinel</a:t>
            </a:r>
            <a:r>
              <a:rPr lang="pt-BR" dirty="0">
                <a:latin typeface="Arial" pitchFamily="34" charset="0"/>
                <a:cs typeface="Arial" pitchFamily="34" charset="0"/>
              </a:rPr>
              <a:t>,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Phalen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t-B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Durkan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pt-BR" dirty="0" smtClean="0"/>
              <a:t>                                           </a:t>
            </a:r>
            <a:endParaRPr lang="pt-BR" dirty="0"/>
          </a:p>
        </p:txBody>
      </p:sp>
      <p:sp>
        <p:nvSpPr>
          <p:cNvPr id="624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S. Túnel do carpo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4" name="Picture 6" descr="DSC000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000108"/>
            <a:ext cx="7524771" cy="56435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714348" y="428604"/>
            <a:ext cx="45272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Atrofia Eminência </a:t>
            </a:r>
            <a:r>
              <a:rPr lang="pt-BR" sz="3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Tenar</a:t>
            </a:r>
            <a:endParaRPr lang="pt-BR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S. Túnel do carpo</a:t>
            </a:r>
          </a:p>
        </p:txBody>
      </p:sp>
      <p:pic>
        <p:nvPicPr>
          <p:cNvPr id="63492" name="Picture 4" descr="Slide_0030_Full"/>
          <p:cNvPicPr>
            <a:picLocks noChangeAspect="1" noChangeArrowheads="1"/>
          </p:cNvPicPr>
          <p:nvPr/>
        </p:nvPicPr>
        <p:blipFill>
          <a:blip r:embed="rId2"/>
          <a:srcRect l="4964" t="35243" r="52214" b="18489"/>
          <a:stretch>
            <a:fillRect/>
          </a:stretch>
        </p:blipFill>
        <p:spPr bwMode="auto">
          <a:xfrm>
            <a:off x="179388" y="2349500"/>
            <a:ext cx="4176712" cy="3384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3493" name="Picture 5" descr="Slide_0030_Full"/>
          <p:cNvPicPr>
            <a:picLocks noChangeAspect="1" noChangeArrowheads="1"/>
          </p:cNvPicPr>
          <p:nvPr/>
        </p:nvPicPr>
        <p:blipFill>
          <a:blip r:embed="rId2"/>
          <a:srcRect l="52214" t="35243" r="5696" b="18489"/>
          <a:stretch>
            <a:fillRect/>
          </a:stretch>
        </p:blipFill>
        <p:spPr bwMode="auto">
          <a:xfrm>
            <a:off x="4787900" y="2349500"/>
            <a:ext cx="4105275" cy="3384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1166813" y="1784350"/>
            <a:ext cx="113261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3200" b="1" i="1" dirty="0" err="1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Tinel</a:t>
            </a:r>
            <a:endParaRPr lang="pt-BR" sz="3200" b="1" i="1" dirty="0">
              <a:solidFill>
                <a:srgbClr val="FFFF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5703888" y="1784350"/>
            <a:ext cx="152798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3200" b="1" i="1" dirty="0" err="1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Phalen</a:t>
            </a:r>
            <a:endParaRPr lang="pt-BR" sz="3200" b="1" i="1" dirty="0">
              <a:solidFill>
                <a:srgbClr val="FFFF6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pt-BR" b="1" i="1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Exames complementares:</a:t>
            </a:r>
          </a:p>
          <a:p>
            <a:pPr>
              <a:buFont typeface="Wingdings" pitchFamily="2" charset="2"/>
              <a:buNone/>
            </a:pPr>
            <a:endParaRPr lang="pt-BR" b="1" i="1" dirty="0">
              <a:solidFill>
                <a:srgbClr val="FFFF66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pt-BR" dirty="0">
                <a:latin typeface="Arial" pitchFamily="34" charset="0"/>
                <a:cs typeface="Arial" pitchFamily="34" charset="0"/>
              </a:rPr>
              <a:t>ENMG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Radiografia: “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tunell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view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”(trauma)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Exames </a:t>
            </a:r>
            <a:r>
              <a:rPr lang="pt-BR" dirty="0">
                <a:latin typeface="Arial" pitchFamily="34" charset="0"/>
                <a:cs typeface="Arial" pitchFamily="34" charset="0"/>
              </a:rPr>
              <a:t>laboratoriais: VHS, glicemia,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ác</a:t>
            </a:r>
            <a:r>
              <a:rPr lang="pt-BR" dirty="0">
                <a:latin typeface="Arial" pitchFamily="34" charset="0"/>
                <a:cs typeface="Arial" pitchFamily="34" charset="0"/>
              </a:rPr>
              <a:t>. Úrico,</a:t>
            </a:r>
          </a:p>
          <a:p>
            <a:pPr>
              <a:buFont typeface="Wingdings" pitchFamily="2" charset="2"/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                                      T3 / T4 </a:t>
            </a:r>
          </a:p>
          <a:p>
            <a:pPr>
              <a:buFont typeface="Wingdings" pitchFamily="2" charset="2"/>
              <a:buNone/>
            </a:pPr>
            <a:endParaRPr lang="pt-BR" dirty="0"/>
          </a:p>
        </p:txBody>
      </p:sp>
      <p:sp>
        <p:nvSpPr>
          <p:cNvPr id="645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S. Túnel do carpo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t-BR" b="1" i="1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Tratamento: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pt-BR" b="1" i="1" dirty="0">
              <a:solidFill>
                <a:srgbClr val="FFFF66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pt-BR" dirty="0">
                <a:latin typeface="Arial" pitchFamily="34" charset="0"/>
                <a:cs typeface="Arial" pitchFamily="34" charset="0"/>
              </a:rPr>
              <a:t>Conservador: STC leve (30% cura ??)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    </a:t>
            </a:r>
            <a:r>
              <a:rPr lang="pt-BR" sz="2800" b="1" i="1" dirty="0">
                <a:latin typeface="Arial" pitchFamily="34" charset="0"/>
                <a:cs typeface="Arial" pitchFamily="34" charset="0"/>
              </a:rPr>
              <a:t>(Gestantes, patologias sistêmicas)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pt-BR" sz="2800" b="1" i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pt-BR" dirty="0">
                <a:latin typeface="Arial" pitchFamily="34" charset="0"/>
                <a:cs typeface="Arial" pitchFamily="34" charset="0"/>
              </a:rPr>
              <a:t>Cirúrgico:   Convencional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                    “Mini-open” (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Paine</a:t>
            </a:r>
            <a:r>
              <a:rPr lang="pt-BR" dirty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                    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Artroscópico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pt-BR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pt-BR" dirty="0"/>
          </a:p>
        </p:txBody>
      </p:sp>
      <p:sp>
        <p:nvSpPr>
          <p:cNvPr id="655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S. Túnel do carpo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S. Túnel do carpo</a:t>
            </a:r>
          </a:p>
        </p:txBody>
      </p:sp>
      <p:pic>
        <p:nvPicPr>
          <p:cNvPr id="66564" name="Picture 4" descr="Slide_0032_Full"/>
          <p:cNvPicPr>
            <a:picLocks noChangeAspect="1" noChangeArrowheads="1"/>
          </p:cNvPicPr>
          <p:nvPr/>
        </p:nvPicPr>
        <p:blipFill>
          <a:blip r:embed="rId2"/>
          <a:srcRect l="13086" t="27365" r="52946" b="6683"/>
          <a:stretch>
            <a:fillRect/>
          </a:stretch>
        </p:blipFill>
        <p:spPr bwMode="auto">
          <a:xfrm>
            <a:off x="971550" y="1773238"/>
            <a:ext cx="3313113" cy="4824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6565" name="Picture 5" descr="Slide_0032_Full"/>
          <p:cNvPicPr>
            <a:picLocks noChangeAspect="1" noChangeArrowheads="1"/>
          </p:cNvPicPr>
          <p:nvPr/>
        </p:nvPicPr>
        <p:blipFill>
          <a:blip r:embed="rId2"/>
          <a:srcRect l="51482" t="27365" r="12354" b="6683"/>
          <a:stretch>
            <a:fillRect/>
          </a:stretch>
        </p:blipFill>
        <p:spPr bwMode="auto">
          <a:xfrm>
            <a:off x="4716463" y="1773238"/>
            <a:ext cx="3527425" cy="4824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S. Túnel do carpo</a:t>
            </a:r>
          </a:p>
        </p:txBody>
      </p:sp>
      <p:pic>
        <p:nvPicPr>
          <p:cNvPr id="67588" name="Picture 4" descr="DSC00046"/>
          <p:cNvPicPr>
            <a:picLocks noChangeAspect="1" noChangeArrowheads="1"/>
          </p:cNvPicPr>
          <p:nvPr/>
        </p:nvPicPr>
        <p:blipFill>
          <a:blip r:embed="rId2">
            <a:lum contrast="24000"/>
          </a:blip>
          <a:srcRect l="13351" t="7413" r="12199" b="2220"/>
          <a:stretch>
            <a:fillRect/>
          </a:stretch>
        </p:blipFill>
        <p:spPr bwMode="auto">
          <a:xfrm>
            <a:off x="1763713" y="1412875"/>
            <a:ext cx="5761037" cy="5245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 idx="4294967295"/>
          </p:nvPr>
        </p:nvSpPr>
        <p:spPr>
          <a:xfrm>
            <a:off x="714348" y="-357214"/>
            <a:ext cx="7772400" cy="1920875"/>
          </a:xfrm>
        </p:spPr>
        <p:txBody>
          <a:bodyPr/>
          <a:lstStyle/>
          <a:p>
            <a:r>
              <a:rPr lang="pt-BR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Síndromes compressivas baixas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214282" y="1928802"/>
            <a:ext cx="8634095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800" b="1" i="1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• N. Mediano:</a:t>
            </a:r>
            <a:r>
              <a:rPr lang="pt-BR" sz="28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S. túnel do carpo</a:t>
            </a:r>
            <a:r>
              <a:rPr lang="pt-BR" sz="2800" b="1" i="1" dirty="0">
                <a:latin typeface="Arial" pitchFamily="34" charset="0"/>
                <a:cs typeface="Arial" pitchFamily="34" charset="0"/>
              </a:rPr>
              <a:t>, S. </a:t>
            </a:r>
            <a:r>
              <a:rPr lang="pt-BR" sz="2800" b="1" i="1" dirty="0" err="1">
                <a:latin typeface="Arial" pitchFamily="34" charset="0"/>
                <a:cs typeface="Arial" pitchFamily="34" charset="0"/>
              </a:rPr>
              <a:t>pronador</a:t>
            </a:r>
            <a:r>
              <a:rPr lang="pt-BR" sz="2800" b="1" i="1" dirty="0">
                <a:latin typeface="Arial" pitchFamily="34" charset="0"/>
                <a:cs typeface="Arial" pitchFamily="34" charset="0"/>
              </a:rPr>
              <a:t>, </a:t>
            </a:r>
            <a:endParaRPr lang="pt-BR" sz="2800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8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i="1" dirty="0" smtClean="0">
                <a:latin typeface="Arial" pitchFamily="34" charset="0"/>
                <a:cs typeface="Arial" pitchFamily="34" charset="0"/>
              </a:rPr>
              <a:t>                           S. </a:t>
            </a:r>
            <a:r>
              <a:rPr lang="pt-BR" sz="2800" b="1" i="1" dirty="0" err="1">
                <a:latin typeface="Arial" pitchFamily="34" charset="0"/>
                <a:cs typeface="Arial" pitchFamily="34" charset="0"/>
              </a:rPr>
              <a:t>interósseo</a:t>
            </a:r>
            <a:r>
              <a:rPr lang="pt-BR" sz="28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i="1" dirty="0" smtClean="0">
                <a:latin typeface="Arial" pitchFamily="34" charset="0"/>
                <a:cs typeface="Arial" pitchFamily="34" charset="0"/>
              </a:rPr>
              <a:t>anterior</a:t>
            </a:r>
          </a:p>
          <a:p>
            <a:endParaRPr lang="pt-BR" sz="2800" b="1" i="1" dirty="0">
              <a:latin typeface="Arial" pitchFamily="34" charset="0"/>
              <a:cs typeface="Arial" pitchFamily="34" charset="0"/>
            </a:endParaRPr>
          </a:p>
          <a:p>
            <a:endParaRPr lang="pt-BR" sz="2800" b="1" i="1" dirty="0">
              <a:latin typeface="Arial" pitchFamily="34" charset="0"/>
              <a:cs typeface="Arial" pitchFamily="34" charset="0"/>
            </a:endParaRPr>
          </a:p>
          <a:p>
            <a:r>
              <a:rPr lang="pt-BR" sz="2800" b="1" i="1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•</a:t>
            </a:r>
            <a:r>
              <a:rPr lang="pt-BR" sz="2800" b="1" i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i="1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N. </a:t>
            </a:r>
            <a:r>
              <a:rPr lang="pt-BR" sz="2800" b="1" i="1" dirty="0" err="1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Ulnar</a:t>
            </a:r>
            <a:r>
              <a:rPr lang="pt-BR" sz="2800" b="1" i="1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pt-BR" sz="2800" b="1" i="1" dirty="0">
                <a:latin typeface="Arial" pitchFamily="34" charset="0"/>
                <a:cs typeface="Arial" pitchFamily="34" charset="0"/>
              </a:rPr>
              <a:t> S. túnel cubital, S. túnel de </a:t>
            </a:r>
            <a:r>
              <a:rPr lang="pt-BR" sz="2800" b="1" i="1" dirty="0" err="1" smtClean="0">
                <a:latin typeface="Arial" pitchFamily="34" charset="0"/>
                <a:cs typeface="Arial" pitchFamily="34" charset="0"/>
              </a:rPr>
              <a:t>Guyon</a:t>
            </a:r>
            <a:endParaRPr lang="pt-BR" sz="2800" b="1" i="1" dirty="0" smtClean="0">
              <a:latin typeface="Arial" pitchFamily="34" charset="0"/>
              <a:cs typeface="Arial" pitchFamily="34" charset="0"/>
            </a:endParaRPr>
          </a:p>
          <a:p>
            <a:endParaRPr lang="pt-BR" sz="2800" b="1" i="1" dirty="0">
              <a:latin typeface="Arial" pitchFamily="34" charset="0"/>
              <a:cs typeface="Arial" pitchFamily="34" charset="0"/>
            </a:endParaRPr>
          </a:p>
          <a:p>
            <a:endParaRPr lang="pt-BR" sz="3200" b="1" i="1" dirty="0">
              <a:latin typeface="Arial" pitchFamily="34" charset="0"/>
              <a:cs typeface="Arial" pitchFamily="34" charset="0"/>
            </a:endParaRPr>
          </a:p>
          <a:p>
            <a:r>
              <a:rPr lang="pt-BR" sz="2800" b="1" i="1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• N. Radial:</a:t>
            </a:r>
            <a:r>
              <a:rPr lang="pt-BR" sz="2800" b="1" i="1" dirty="0">
                <a:latin typeface="Arial" pitchFamily="34" charset="0"/>
                <a:cs typeface="Arial" pitchFamily="34" charset="0"/>
              </a:rPr>
              <a:t> S. túnel radial, S. </a:t>
            </a:r>
            <a:r>
              <a:rPr lang="pt-BR" sz="2800" b="1" i="1" dirty="0" err="1">
                <a:latin typeface="Arial" pitchFamily="34" charset="0"/>
                <a:cs typeface="Arial" pitchFamily="34" charset="0"/>
              </a:rPr>
              <a:t>interósseo</a:t>
            </a:r>
            <a:r>
              <a:rPr lang="pt-BR" sz="2800" b="1" i="1" dirty="0">
                <a:latin typeface="Arial" pitchFamily="34" charset="0"/>
                <a:cs typeface="Arial" pitchFamily="34" charset="0"/>
              </a:rPr>
              <a:t> posterior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S. Túnel do carpo</a:t>
            </a:r>
          </a:p>
        </p:txBody>
      </p:sp>
      <p:pic>
        <p:nvPicPr>
          <p:cNvPr id="68612" name="Picture 4" descr="Slide_0035_Full"/>
          <p:cNvPicPr>
            <a:picLocks noChangeAspect="1" noChangeArrowheads="1"/>
          </p:cNvPicPr>
          <p:nvPr/>
        </p:nvPicPr>
        <p:blipFill>
          <a:blip r:embed="rId2"/>
          <a:srcRect l="15300" t="26367" r="52946" b="42122"/>
          <a:stretch>
            <a:fillRect/>
          </a:stretch>
        </p:blipFill>
        <p:spPr bwMode="auto">
          <a:xfrm>
            <a:off x="0" y="1341438"/>
            <a:ext cx="4321175" cy="3216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8613" name="Picture 5" descr="Slide_0035_Full"/>
          <p:cNvPicPr>
            <a:picLocks noChangeAspect="1" noChangeArrowheads="1"/>
          </p:cNvPicPr>
          <p:nvPr/>
        </p:nvPicPr>
        <p:blipFill>
          <a:blip r:embed="rId2"/>
          <a:srcRect l="52214" t="62804" r="15300" b="5707"/>
          <a:stretch>
            <a:fillRect/>
          </a:stretch>
        </p:blipFill>
        <p:spPr bwMode="auto">
          <a:xfrm>
            <a:off x="4356100" y="3325813"/>
            <a:ext cx="4787900" cy="3532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4551363" y="2144713"/>
            <a:ext cx="28696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3200" b="1" i="1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Convencional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DSC0024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285860"/>
            <a:ext cx="3333752" cy="2500314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85720" y="142852"/>
            <a:ext cx="8229600" cy="1219200"/>
          </a:xfrm>
        </p:spPr>
        <p:txBody>
          <a:bodyPr>
            <a:normAutofit/>
          </a:bodyPr>
          <a:lstStyle/>
          <a:p>
            <a:r>
              <a:rPr lang="pt-BR" spc="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RECIDIVA!!! </a:t>
            </a:r>
            <a:r>
              <a:rPr lang="pt-BR" sz="3100" spc="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RETALHO ADIPOSO EMINÊNCIA HIPOTENAR</a:t>
            </a:r>
            <a:endParaRPr lang="pt-BR" sz="3100" spc="0" dirty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m 4" descr="DSC0024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1000108"/>
            <a:ext cx="3357554" cy="2518166"/>
          </a:xfrm>
          <a:prstGeom prst="rect">
            <a:avLst/>
          </a:prstGeom>
        </p:spPr>
      </p:pic>
      <p:pic>
        <p:nvPicPr>
          <p:cNvPr id="6" name="Imagem 5" descr="DSC0024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4036200"/>
            <a:ext cx="3357586" cy="2518190"/>
          </a:xfrm>
          <a:prstGeom prst="rect">
            <a:avLst/>
          </a:prstGeom>
        </p:spPr>
      </p:pic>
      <p:pic>
        <p:nvPicPr>
          <p:cNvPr id="7" name="Imagem 6" descr="DSC0024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2132" y="4000504"/>
            <a:ext cx="3333741" cy="2500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DSC00260.JPG"/>
          <p:cNvPicPr>
            <a:picLocks noGrp="1" noChangeAspect="1"/>
          </p:cNvPicPr>
          <p:nvPr>
            <p:ph idx="1"/>
          </p:nvPr>
        </p:nvPicPr>
        <p:blipFill>
          <a:blip r:embed="rId2"/>
          <a:srcRect b="12195"/>
          <a:stretch>
            <a:fillRect/>
          </a:stretch>
        </p:blipFill>
        <p:spPr>
          <a:xfrm>
            <a:off x="214282" y="1142984"/>
            <a:ext cx="3905256" cy="2571768"/>
          </a:xfrm>
        </p:spPr>
      </p:pic>
      <p:pic>
        <p:nvPicPr>
          <p:cNvPr id="5" name="Imagem 4" descr="DSC00262.JPG"/>
          <p:cNvPicPr>
            <a:picLocks noChangeAspect="1"/>
          </p:cNvPicPr>
          <p:nvPr/>
        </p:nvPicPr>
        <p:blipFill>
          <a:blip r:embed="rId3"/>
          <a:srcRect b="14925"/>
          <a:stretch>
            <a:fillRect/>
          </a:stretch>
        </p:blipFill>
        <p:spPr>
          <a:xfrm>
            <a:off x="4857752" y="1182436"/>
            <a:ext cx="3968749" cy="2532316"/>
          </a:xfrm>
          <a:prstGeom prst="rect">
            <a:avLst/>
          </a:prstGeom>
        </p:spPr>
      </p:pic>
      <p:pic>
        <p:nvPicPr>
          <p:cNvPr id="6" name="Imagem 5" descr="DSC00263.JPG"/>
          <p:cNvPicPr>
            <a:picLocks noChangeAspect="1"/>
          </p:cNvPicPr>
          <p:nvPr/>
        </p:nvPicPr>
        <p:blipFill>
          <a:blip r:embed="rId4"/>
          <a:srcRect b="11620"/>
          <a:stretch>
            <a:fillRect/>
          </a:stretch>
        </p:blipFill>
        <p:spPr>
          <a:xfrm>
            <a:off x="2285984" y="3714752"/>
            <a:ext cx="4214842" cy="2793815"/>
          </a:xfrm>
          <a:prstGeom prst="rect">
            <a:avLst/>
          </a:prstGeom>
        </p:spPr>
      </p:pic>
      <p:sp>
        <p:nvSpPr>
          <p:cNvPr id="7" name="Título 2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pt-BR" spc="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RECIDIVA!!! </a:t>
            </a:r>
            <a:r>
              <a:rPr lang="pt-BR" sz="3400" spc="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RETALHO ADIPOSO EMINÊNCIA HIPOTENAR</a:t>
            </a:r>
            <a:endParaRPr lang="pt-BR" sz="3400" spc="0" dirty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6" name="Picture 4" descr="DSC00116-1"/>
          <p:cNvPicPr>
            <a:picLocks noChangeAspect="1" noChangeArrowheads="1"/>
          </p:cNvPicPr>
          <p:nvPr/>
        </p:nvPicPr>
        <p:blipFill>
          <a:blip r:embed="rId2"/>
          <a:srcRect l="23418" t="22838" r="8360" b="22839"/>
          <a:stretch>
            <a:fillRect/>
          </a:stretch>
        </p:blipFill>
        <p:spPr bwMode="auto">
          <a:xfrm>
            <a:off x="4103688" y="3789363"/>
            <a:ext cx="4932362" cy="2944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9637" name="Picture 5" descr="Slide_0043_Full"/>
          <p:cNvPicPr>
            <a:picLocks noChangeAspect="1" noChangeArrowheads="1"/>
          </p:cNvPicPr>
          <p:nvPr/>
        </p:nvPicPr>
        <p:blipFill>
          <a:blip r:embed="rId3"/>
          <a:srcRect l="5696" t="28342" r="53694" b="38194"/>
          <a:stretch>
            <a:fillRect/>
          </a:stretch>
        </p:blipFill>
        <p:spPr bwMode="auto">
          <a:xfrm>
            <a:off x="73025" y="1412875"/>
            <a:ext cx="4211638" cy="2603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4911725" y="2314575"/>
            <a:ext cx="1279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3600" b="1" i="1">
                <a:solidFill>
                  <a:srgbClr val="FFFF66"/>
                </a:solidFill>
              </a:rPr>
              <a:t>Paine</a:t>
            </a: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142844" y="152400"/>
            <a:ext cx="8686800" cy="12192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sz="2700" smtClean="0">
                <a:latin typeface="Arial" pitchFamily="34" charset="0"/>
                <a:cs typeface="Arial" pitchFamily="34" charset="0"/>
              </a:rPr>
              <a:t>Paine K.W.E.: An instrument for dividing flexor retinaculum. Lancet 1: 654, 1955.</a:t>
            </a:r>
            <a:endParaRPr lang="pt-BR" sz="27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S. Túnel do carpo</a:t>
            </a:r>
          </a:p>
        </p:txBody>
      </p:sp>
      <p:pic>
        <p:nvPicPr>
          <p:cNvPr id="70660" name="Picture 4" descr="DSC00454"/>
          <p:cNvPicPr>
            <a:picLocks noChangeAspect="1" noChangeArrowheads="1"/>
          </p:cNvPicPr>
          <p:nvPr/>
        </p:nvPicPr>
        <p:blipFill>
          <a:blip r:embed="rId2" cstate="print"/>
          <a:srcRect t="4723"/>
          <a:stretch>
            <a:fillRect/>
          </a:stretch>
        </p:blipFill>
        <p:spPr bwMode="auto">
          <a:xfrm>
            <a:off x="184145" y="1341438"/>
            <a:ext cx="3744913" cy="2674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0661" name="Picture 5" descr="DSC004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956" y="1330325"/>
            <a:ext cx="4140200" cy="2674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0663" name="Picture 7" descr="DSC0045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975" y="4149725"/>
            <a:ext cx="3814763" cy="2708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214282" y="248173"/>
            <a:ext cx="8287846" cy="13234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Carpal tunnel release: a prospective, randomized assessment of open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and endoscopic methods.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Brown R.A.,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Gelberman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R.H., Seiler J.G. II, et 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J Bone Joint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Surg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[Am] 75: 1265-1275, 1993.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71472" y="2428868"/>
            <a:ext cx="654345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IMOBILIZAÇÃO: 1 SEMANA</a:t>
            </a:r>
          </a:p>
          <a:p>
            <a:pPr>
              <a:buFont typeface="Wingdings" pitchFamily="2" charset="2"/>
              <a:buChar char="Ø"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EVITAR: </a:t>
            </a:r>
            <a:r>
              <a:rPr lang="pt-BR" dirty="0">
                <a:latin typeface="Arial" pitchFamily="34" charset="0"/>
                <a:cs typeface="Arial" pitchFamily="34" charset="0"/>
              </a:rPr>
              <a:t>•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ARCO DE CORDA DOS TENDÕES FLEXORES;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                    • DEISCÊNCIA DE SUTURA,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                    • ADERÊNCIA DO MEDIANO NA CICATRIZ. 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28596" y="2000240"/>
            <a:ext cx="8229600" cy="240506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Artrite Reumatóide;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Cistos;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Recidiva;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Trauma.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CONTRA-INDICAÇÕES </a:t>
            </a:r>
            <a:r>
              <a:rPr lang="pt-BR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PAINE</a:t>
            </a:r>
            <a:endParaRPr lang="pt-BR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285720" y="4143380"/>
            <a:ext cx="878958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“Release of carpal tunnel syndrome with the 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retinaculotome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”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Carneiro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R.S., James K.W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6th Congress of the International Federation of Societies for Surgery of the Hand,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3,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Helsink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1995. Proceedings. Bologna,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Monduzzi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Editore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p.p. 915-919, 1995.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214282" y="248173"/>
            <a:ext cx="8630889" cy="13234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Carpal tunnel release: a prospective, randomized assessment of open and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endoscopic methods.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Brown R.A.,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Gelberman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R.H., Seiler J.G. II, et 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J Bone Joint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Surg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[Am] 75: 1265-1275, 1993.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85720" y="2500306"/>
            <a:ext cx="844211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TEMPO RETORNO AO TRABALHO: VIA CLÁSSICA 2 X &gt;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PAINE:  52,2 % 1 SEMANA E 72,5% EM 3 SEMANAS</a:t>
            </a:r>
          </a:p>
          <a:p>
            <a:pPr>
              <a:buFont typeface="Wingdings" pitchFamily="2" charset="2"/>
              <a:buChar char="Ø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MOTIVAÇÃO DO PACIENTE</a:t>
            </a:r>
          </a:p>
          <a:p>
            <a:pPr>
              <a:buFont typeface="Wingdings" pitchFamily="2" charset="2"/>
              <a:buChar char="Ø"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8596" y="-214338"/>
            <a:ext cx="8229600" cy="1219200"/>
          </a:xfrm>
        </p:spPr>
        <p:txBody>
          <a:bodyPr/>
          <a:lstStyle/>
          <a:p>
            <a:r>
              <a:rPr lang="pt-BR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S. Túnel do carpo</a:t>
            </a:r>
          </a:p>
        </p:txBody>
      </p:sp>
      <p:pic>
        <p:nvPicPr>
          <p:cNvPr id="71684" name="Picture 4" descr="Slide_0039_Full"/>
          <p:cNvPicPr>
            <a:picLocks noChangeAspect="1" noChangeArrowheads="1"/>
          </p:cNvPicPr>
          <p:nvPr/>
        </p:nvPicPr>
        <p:blipFill>
          <a:blip r:embed="rId2"/>
          <a:srcRect l="4964" t="30316" r="47054" b="12587"/>
          <a:stretch>
            <a:fillRect/>
          </a:stretch>
        </p:blipFill>
        <p:spPr bwMode="auto">
          <a:xfrm>
            <a:off x="179388" y="1628775"/>
            <a:ext cx="4679950" cy="4176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1685" name="Picture 5" descr="Slide_0039_Full"/>
          <p:cNvPicPr>
            <a:picLocks noChangeAspect="1" noChangeArrowheads="1"/>
          </p:cNvPicPr>
          <p:nvPr/>
        </p:nvPicPr>
        <p:blipFill>
          <a:blip r:embed="rId2"/>
          <a:srcRect l="58122" t="31293" r="3125" b="11610"/>
          <a:stretch>
            <a:fillRect/>
          </a:stretch>
        </p:blipFill>
        <p:spPr bwMode="auto">
          <a:xfrm>
            <a:off x="5148263" y="1628775"/>
            <a:ext cx="3779837" cy="4176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4857752" y="357166"/>
            <a:ext cx="24849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3200" b="1" i="1" dirty="0" err="1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Artroscopia</a:t>
            </a:r>
            <a:endParaRPr lang="pt-BR" sz="3200" b="1" i="1" dirty="0">
              <a:solidFill>
                <a:srgbClr val="FFFF6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28596" y="2286000"/>
            <a:ext cx="8229600" cy="45720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pt-BR" dirty="0" smtClean="0"/>
              <a:t>EUA: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400 A 500 </a:t>
            </a:r>
            <a:r>
              <a:rPr lang="pt-BR" dirty="0" smtClean="0"/>
              <a:t>MIL CASOS /ANO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&gt; $ 2</a:t>
            </a:r>
            <a:r>
              <a:rPr lang="pt-BR" dirty="0" smtClean="0"/>
              <a:t> BILHÕES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DIFERENÇA ENTRE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pt-BR" dirty="0" smtClean="0"/>
              <a:t> MÉTODOS: 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$ 497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INSTRUMENTAL PAINE: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$ 250</a:t>
            </a:r>
            <a:r>
              <a:rPr lang="pt-BR" dirty="0" smtClean="0"/>
              <a:t> (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100</a:t>
            </a:r>
            <a:r>
              <a:rPr lang="pt-BR" dirty="0" smtClean="0"/>
              <a:t> CIRURGIAS)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428596" y="571480"/>
            <a:ext cx="8143932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Social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and economic costs of carpal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tunnel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surgery.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Palmer O.H.,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Hanrahan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L.P.</a:t>
            </a:r>
          </a:p>
          <a:p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Instr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Course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Lect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44: 167-172, 1995.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64305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>
                <a:latin typeface="Arial" pitchFamily="34" charset="0"/>
                <a:cs typeface="Arial" pitchFamily="34" charset="0"/>
              </a:rPr>
              <a:t>1/3 proximal ante-braço</a:t>
            </a:r>
          </a:p>
          <a:p>
            <a:pPr>
              <a:buFont typeface="Wingdings" pitchFamily="2" charset="2"/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    </a:t>
            </a:r>
            <a:r>
              <a:rPr lang="pt-BR" sz="2800" b="1" i="1" dirty="0">
                <a:latin typeface="Arial" pitchFamily="34" charset="0"/>
                <a:cs typeface="Arial" pitchFamily="34" charset="0"/>
              </a:rPr>
              <a:t>S. </a:t>
            </a:r>
            <a:r>
              <a:rPr lang="pt-BR" sz="2800" b="1" i="1" dirty="0" err="1">
                <a:latin typeface="Arial" pitchFamily="34" charset="0"/>
                <a:cs typeface="Arial" pitchFamily="34" charset="0"/>
              </a:rPr>
              <a:t>pronador</a:t>
            </a:r>
            <a:r>
              <a:rPr lang="pt-BR" sz="2800" b="1" i="1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buFont typeface="Wingdings" pitchFamily="2" charset="2"/>
              <a:buNone/>
            </a:pPr>
            <a:r>
              <a:rPr lang="pt-BR" sz="2800" b="1" i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pt-BR" sz="2800" b="1" i="1" dirty="0">
                <a:latin typeface="Arial" pitchFamily="34" charset="0"/>
                <a:cs typeface="Arial" pitchFamily="34" charset="0"/>
              </a:rPr>
              <a:t>S. </a:t>
            </a:r>
            <a:r>
              <a:rPr lang="pt-BR" sz="2800" b="1" i="1" dirty="0" err="1">
                <a:latin typeface="Arial" pitchFamily="34" charset="0"/>
                <a:cs typeface="Arial" pitchFamily="34" charset="0"/>
              </a:rPr>
              <a:t>interósseo</a:t>
            </a:r>
            <a:r>
              <a:rPr lang="pt-BR" sz="2800" b="1" i="1" dirty="0">
                <a:latin typeface="Arial" pitchFamily="34" charset="0"/>
                <a:cs typeface="Arial" pitchFamily="34" charset="0"/>
              </a:rPr>
              <a:t> anterior</a:t>
            </a:r>
          </a:p>
          <a:p>
            <a:pPr>
              <a:buFont typeface="Wingdings" pitchFamily="2" charset="2"/>
              <a:buNone/>
            </a:pPr>
            <a:endParaRPr lang="pt-BR" sz="2800" b="1" i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sz="2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>
                <a:latin typeface="Arial" pitchFamily="34" charset="0"/>
                <a:cs typeface="Arial" pitchFamily="34" charset="0"/>
              </a:rPr>
              <a:t>Punho</a:t>
            </a:r>
          </a:p>
          <a:p>
            <a:pPr>
              <a:buFont typeface="Wingdings" pitchFamily="2" charset="2"/>
              <a:buNone/>
            </a:pPr>
            <a:r>
              <a:rPr lang="pt-BR" dirty="0">
                <a:ln>
                  <a:solidFill>
                    <a:srgbClr val="FF0000"/>
                  </a:solidFill>
                </a:ln>
                <a:latin typeface="Arial" pitchFamily="34" charset="0"/>
                <a:cs typeface="Arial" pitchFamily="34" charset="0"/>
              </a:rPr>
              <a:t>    </a:t>
            </a:r>
            <a:r>
              <a:rPr lang="pt-BR" sz="2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S. túnel carpo</a:t>
            </a:r>
          </a:p>
        </p:txBody>
      </p:sp>
      <p:sp>
        <p:nvSpPr>
          <p:cNvPr id="4096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N. Mediano</a:t>
            </a:r>
          </a:p>
        </p:txBody>
      </p:sp>
      <p:pic>
        <p:nvPicPr>
          <p:cNvPr id="40965" name="Picture 5" descr="Slide_0023_Full"/>
          <p:cNvPicPr>
            <a:picLocks noChangeAspect="1" noChangeArrowheads="1"/>
          </p:cNvPicPr>
          <p:nvPr/>
        </p:nvPicPr>
        <p:blipFill>
          <a:blip r:embed="rId2"/>
          <a:srcRect l="59602" t="27365" r="4964" b="5707"/>
          <a:stretch>
            <a:fillRect/>
          </a:stretch>
        </p:blipFill>
        <p:spPr bwMode="auto">
          <a:xfrm>
            <a:off x="4714876" y="756063"/>
            <a:ext cx="4000528" cy="56672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S. Túnel do carpo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735013" y="1660525"/>
            <a:ext cx="26511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pt-BR"/>
          </a:p>
          <a:p>
            <a:pPr>
              <a:buFontTx/>
              <a:buChar char="•"/>
            </a:pPr>
            <a:endParaRPr lang="pt-BR"/>
          </a:p>
          <a:p>
            <a:pPr>
              <a:buFontTx/>
              <a:buChar char="•"/>
            </a:pPr>
            <a:endParaRPr lang="pt-BR"/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285720" y="2143116"/>
            <a:ext cx="8552341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3200" dirty="0"/>
              <a:t>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Descrita por James </a:t>
            </a:r>
            <a:r>
              <a:rPr lang="pt-BR" sz="2800" dirty="0" err="1">
                <a:latin typeface="Arial" pitchFamily="34" charset="0"/>
                <a:cs typeface="Arial" pitchFamily="34" charset="0"/>
              </a:rPr>
              <a:t>Paget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 (1865) e </a:t>
            </a:r>
            <a:r>
              <a:rPr lang="pt-BR" sz="2800" dirty="0" err="1">
                <a:latin typeface="Arial" pitchFamily="34" charset="0"/>
                <a:cs typeface="Arial" pitchFamily="34" charset="0"/>
              </a:rPr>
              <a:t>Phalen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(1940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pt-BR" sz="2800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 S. compressiva + conhecida e freqüente</a:t>
            </a:r>
          </a:p>
          <a:p>
            <a:endParaRPr lang="pt-BR" sz="3200" dirty="0"/>
          </a:p>
          <a:p>
            <a:pPr>
              <a:buFontTx/>
              <a:buChar char="•"/>
            </a:pPr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S. Túnel do carpo</a:t>
            </a:r>
          </a:p>
        </p:txBody>
      </p:sp>
      <p:pic>
        <p:nvPicPr>
          <p:cNvPr id="54276" name="Picture 4" descr="Slide_0028_Full"/>
          <p:cNvPicPr>
            <a:picLocks noChangeAspect="1" noChangeArrowheads="1"/>
          </p:cNvPicPr>
          <p:nvPr/>
        </p:nvPicPr>
        <p:blipFill>
          <a:blip r:embed="rId2"/>
          <a:srcRect l="7927" t="30316" r="52945" b="14561"/>
          <a:stretch>
            <a:fillRect/>
          </a:stretch>
        </p:blipFill>
        <p:spPr bwMode="auto">
          <a:xfrm>
            <a:off x="187325" y="1773238"/>
            <a:ext cx="3952875" cy="4176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4277" name="Picture 5" descr="Slide_0028_Full"/>
          <p:cNvPicPr>
            <a:picLocks noChangeAspect="1" noChangeArrowheads="1"/>
          </p:cNvPicPr>
          <p:nvPr/>
        </p:nvPicPr>
        <p:blipFill>
          <a:blip r:embed="rId2"/>
          <a:srcRect l="53908" t="41145" r="5696" b="23416"/>
          <a:stretch>
            <a:fillRect/>
          </a:stretch>
        </p:blipFill>
        <p:spPr bwMode="auto">
          <a:xfrm>
            <a:off x="4356100" y="2852738"/>
            <a:ext cx="4659313" cy="3065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S. Túnel do carpo</a:t>
            </a:r>
          </a:p>
        </p:txBody>
      </p:sp>
      <p:pic>
        <p:nvPicPr>
          <p:cNvPr id="55300" name="Picture 4" descr="Slide_0029_Full"/>
          <p:cNvPicPr>
            <a:picLocks noChangeAspect="1" noChangeArrowheads="1"/>
          </p:cNvPicPr>
          <p:nvPr/>
        </p:nvPicPr>
        <p:blipFill>
          <a:blip r:embed="rId2"/>
          <a:srcRect l="15300" t="26367" r="33025" b="41145"/>
          <a:stretch>
            <a:fillRect/>
          </a:stretch>
        </p:blipFill>
        <p:spPr bwMode="auto">
          <a:xfrm>
            <a:off x="755650" y="1916113"/>
            <a:ext cx="5040313" cy="2376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5301" name="Picture 5" descr="Slide_0029_Full"/>
          <p:cNvPicPr>
            <a:picLocks noChangeAspect="1" noChangeArrowheads="1"/>
          </p:cNvPicPr>
          <p:nvPr/>
        </p:nvPicPr>
        <p:blipFill>
          <a:blip r:embed="rId2"/>
          <a:srcRect l="33757" t="61806" r="15300" b="5707"/>
          <a:stretch>
            <a:fillRect/>
          </a:stretch>
        </p:blipFill>
        <p:spPr bwMode="auto">
          <a:xfrm>
            <a:off x="2555875" y="4292600"/>
            <a:ext cx="4968875" cy="2376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2176463" y="1352550"/>
            <a:ext cx="56220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3200" b="1" i="1" dirty="0">
                <a:solidFill>
                  <a:srgbClr val="F3F4D4"/>
                </a:solidFill>
                <a:latin typeface="Arial" pitchFamily="34" charset="0"/>
                <a:cs typeface="Arial" pitchFamily="34" charset="0"/>
              </a:rPr>
              <a:t>Conteúdo do túnel </a:t>
            </a:r>
            <a:r>
              <a:rPr lang="pt-BR" sz="3200" b="1" i="1" dirty="0" err="1">
                <a:solidFill>
                  <a:srgbClr val="F3F4D4"/>
                </a:solidFill>
                <a:latin typeface="Arial" pitchFamily="34" charset="0"/>
                <a:cs typeface="Arial" pitchFamily="34" charset="0"/>
              </a:rPr>
              <a:t>carpiano</a:t>
            </a:r>
            <a:endParaRPr lang="pt-BR" sz="3200" b="1" i="1" dirty="0">
              <a:solidFill>
                <a:srgbClr val="F3F4D4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S. Túnel do carpo</a:t>
            </a:r>
          </a:p>
        </p:txBody>
      </p:sp>
      <p:pic>
        <p:nvPicPr>
          <p:cNvPr id="56326" name="Picture 6" descr="Slide_0031_Full"/>
          <p:cNvPicPr>
            <a:picLocks noChangeAspect="1" noChangeArrowheads="1"/>
          </p:cNvPicPr>
          <p:nvPr/>
        </p:nvPicPr>
        <p:blipFill>
          <a:blip r:embed="rId2"/>
          <a:srcRect l="7927" t="36220" r="7927" b="12587"/>
          <a:stretch>
            <a:fillRect/>
          </a:stretch>
        </p:blipFill>
        <p:spPr bwMode="auto">
          <a:xfrm>
            <a:off x="107950" y="2463800"/>
            <a:ext cx="8856663" cy="4205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pt-BR" b="1" i="1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Incidência:</a:t>
            </a:r>
          </a:p>
          <a:p>
            <a:pPr marL="609600" indent="-609600">
              <a:buFont typeface="Wingdings" pitchFamily="2" charset="2"/>
              <a:buNone/>
            </a:pPr>
            <a:endParaRPr lang="pt-BR" b="1" i="1" dirty="0">
              <a:solidFill>
                <a:srgbClr val="FFFF66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>
              <a:buFont typeface="Wingdings" pitchFamily="2" charset="2"/>
              <a:buChar char="Ø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70% mulheres</a:t>
            </a:r>
          </a:p>
          <a:p>
            <a:pPr marL="609600" indent="-609600">
              <a:buFont typeface="Wingdings" pitchFamily="2" charset="2"/>
              <a:buChar char="Ø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40 / 60 anos idade</a:t>
            </a:r>
          </a:p>
          <a:p>
            <a:pPr marL="609600" indent="-609600">
              <a:buFont typeface="Wingdings" pitchFamily="2" charset="2"/>
              <a:buChar char="Ø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51% mão dominante / 34% bilateral / 15% mão não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dominante</a:t>
            </a:r>
          </a:p>
          <a:p>
            <a:pPr marL="609600" indent="-609600"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10% </a:t>
            </a:r>
            <a:r>
              <a:rPr lang="pt-BR" sz="2400" dirty="0" smtClean="0">
                <a:latin typeface="Arial Narrow"/>
                <a:cs typeface="Arial" pitchFamily="34" charset="0"/>
              </a:rPr>
              <a:t>♀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adultas e &lt; 1 %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♂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3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S. Túnel do carpo</a:t>
            </a: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85720" y="5000636"/>
            <a:ext cx="665118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Guideline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B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Diagnosis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B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and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B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treatment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B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B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carpal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B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tunnel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B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syndrome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</a:t>
            </a:r>
            <a:r>
              <a:rPr kumimoji="0" lang="pt-BR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BR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Krom</a:t>
            </a:r>
            <a:r>
              <a:rPr kumimoji="0" lang="pt-BR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MC, van </a:t>
            </a:r>
            <a:r>
              <a:rPr kumimoji="0" lang="pt-BR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Criinenborg</a:t>
            </a:r>
            <a:r>
              <a:rPr kumimoji="0" lang="pt-BR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JJ, </a:t>
            </a:r>
            <a:r>
              <a:rPr kumimoji="0" lang="pt-BR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Blaaunw</a:t>
            </a:r>
            <a:r>
              <a:rPr kumimoji="0" lang="pt-BR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G, </a:t>
            </a:r>
            <a:r>
              <a:rPr kumimoji="0" lang="pt-BR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Sccholten</a:t>
            </a:r>
            <a:r>
              <a:rPr kumimoji="0" lang="pt-BR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RJ, </a:t>
            </a:r>
            <a:r>
              <a:rPr kumimoji="0" lang="pt-BR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Spaans</a:t>
            </a:r>
            <a:r>
              <a:rPr kumimoji="0" lang="pt-BR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Academisch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B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Ziekenhuis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B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Maastricht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pt-B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Maastricht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NTG 2008 Jan 12;152(2):76-81.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pt-BR" b="1" i="1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Quadro clínico:</a:t>
            </a:r>
            <a:r>
              <a:rPr lang="pt-BR" dirty="0">
                <a:latin typeface="Arial" pitchFamily="34" charset="0"/>
                <a:cs typeface="Arial" pitchFamily="34" charset="0"/>
              </a:rPr>
              <a:t> Devido aumento do volume e pressão interna no túnel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carpiano</a:t>
            </a:r>
            <a:r>
              <a:rPr lang="pt-BR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dirty="0">
                <a:latin typeface="Arial" pitchFamily="34" charset="0"/>
                <a:cs typeface="Arial" pitchFamily="34" charset="0"/>
              </a:rPr>
              <a:t>Dor e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parestesia</a:t>
            </a:r>
            <a:r>
              <a:rPr lang="pt-BR" dirty="0">
                <a:latin typeface="Arial" pitchFamily="34" charset="0"/>
                <a:cs typeface="Arial" pitchFamily="34" charset="0"/>
              </a:rPr>
              <a:t> território mediano</a:t>
            </a:r>
          </a:p>
          <a:p>
            <a:pPr>
              <a:buFont typeface="Wingdings" pitchFamily="2" charset="2"/>
              <a:buChar char="Ø"/>
            </a:pPr>
            <a:r>
              <a:rPr lang="pt-BR" dirty="0">
                <a:latin typeface="Arial" pitchFamily="34" charset="0"/>
                <a:cs typeface="Arial" pitchFamily="34" charset="0"/>
              </a:rPr>
              <a:t>Dedo médio 1</a:t>
            </a:r>
            <a:r>
              <a:rPr lang="en-US" dirty="0">
                <a:latin typeface="Arial" pitchFamily="34" charset="0"/>
                <a:cs typeface="Arial" pitchFamily="34" charset="0"/>
              </a:rPr>
              <a:t>°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envolvido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Ocasionalmente</a:t>
            </a:r>
            <a:r>
              <a:rPr lang="en-US" dirty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irradia</a:t>
            </a:r>
            <a:r>
              <a:rPr lang="en-US" dirty="0">
                <a:latin typeface="Arial" pitchFamily="34" charset="0"/>
                <a:cs typeface="Arial" pitchFamily="34" charset="0"/>
              </a:rPr>
              <a:t> p/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braço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ombro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região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peitoral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S. Túnel do carpo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292</TotalTime>
  <Words>811</Words>
  <Application>Microsoft Office PowerPoint</Application>
  <PresentationFormat>Apresentação na tela (4:3)</PresentationFormat>
  <Paragraphs>138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0" baseType="lpstr">
      <vt:lpstr>Papel</vt:lpstr>
      <vt:lpstr>SÍNDROME DO TÚNEL DO CARPO</vt:lpstr>
      <vt:lpstr>Síndromes compressivas baixas</vt:lpstr>
      <vt:lpstr>N. Mediano</vt:lpstr>
      <vt:lpstr>S. Túnel do carpo</vt:lpstr>
      <vt:lpstr>S. Túnel do carpo</vt:lpstr>
      <vt:lpstr>S. Túnel do carpo</vt:lpstr>
      <vt:lpstr>S. Túnel do carpo</vt:lpstr>
      <vt:lpstr>S. Túnel do carpo</vt:lpstr>
      <vt:lpstr>S. Túnel do carpo</vt:lpstr>
      <vt:lpstr>S. Túnel do carpo</vt:lpstr>
      <vt:lpstr>S. Túnel do carpo</vt:lpstr>
      <vt:lpstr>Slide 12</vt:lpstr>
      <vt:lpstr>S. Túnel do carpo</vt:lpstr>
      <vt:lpstr>Slide 14</vt:lpstr>
      <vt:lpstr>S. Túnel do carpo</vt:lpstr>
      <vt:lpstr>S. Túnel do carpo</vt:lpstr>
      <vt:lpstr>S. Túnel do carpo</vt:lpstr>
      <vt:lpstr>S. Túnel do carpo</vt:lpstr>
      <vt:lpstr>S. Túnel do carpo</vt:lpstr>
      <vt:lpstr>S. Túnel do carpo</vt:lpstr>
      <vt:lpstr>RECIDIVA!!! RETALHO ADIPOSO EMINÊNCIA HIPOTENAR</vt:lpstr>
      <vt:lpstr>RECIDIVA!!! RETALHO ADIPOSO EMINÊNCIA HIPOTENAR</vt:lpstr>
      <vt:lpstr>Paine K.W.E.: An instrument for dividing flexor retinaculum. Lancet 1: 654, 1955.</vt:lpstr>
      <vt:lpstr>S. Túnel do carpo</vt:lpstr>
      <vt:lpstr>Slide 25</vt:lpstr>
      <vt:lpstr>CONTRA-INDICAÇÕES PAINE</vt:lpstr>
      <vt:lpstr>Slide 27</vt:lpstr>
      <vt:lpstr>S. Túnel do carpo</vt:lpstr>
      <vt:lpstr>Slide 29</vt:lpstr>
    </vt:vector>
  </TitlesOfParts>
  <Company>Prive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SÍNDROME DO TÚNEL DO CARPO</dc:title>
  <dc:creator>UserXP</dc:creator>
  <cp:lastModifiedBy>Usuario</cp:lastModifiedBy>
  <cp:revision>41</cp:revision>
  <dcterms:created xsi:type="dcterms:W3CDTF">2009-11-09T18:41:37Z</dcterms:created>
  <dcterms:modified xsi:type="dcterms:W3CDTF">2017-09-19T01:47:09Z</dcterms:modified>
</cp:coreProperties>
</file>